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C1F4EF7-316A-48E1-AA84-B819721676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E716-4221-4371-8F8F-B21754F2ECD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1F4EF7-316A-48E1-AA84-B819721676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627E716-4221-4371-8F8F-B21754F2ECD5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C1F4EF7-316A-48E1-AA84-B819721676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youtube.com/watch?v=Q6O7KFCCEdU&amp;feature=relate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dirty="0" smtClean="0"/>
              <a:t>“The Way of the Warrior”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/>
              <a:t>Medieval Japan</a:t>
            </a:r>
            <a:endParaRPr lang="en-US" sz="8000" dirty="0"/>
          </a:p>
        </p:txBody>
      </p:sp>
      <p:pic>
        <p:nvPicPr>
          <p:cNvPr id="4" name="Picture 3" descr="1470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4038600"/>
            <a:ext cx="3048000" cy="260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Feudalism and the Samurai</a:t>
            </a: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Like Europe, Japan develops a feudal system</a:t>
            </a: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Noble landowners give food or property to samurai</a:t>
            </a:r>
          </a:p>
          <a:p>
            <a:pPr lvl="2"/>
            <a:r>
              <a:rPr lang="en-US" sz="2700" b="1" i="1" dirty="0" smtClean="0">
                <a:solidFill>
                  <a:srgbClr val="FFFF00"/>
                </a:solidFill>
              </a:rPr>
              <a:t>Samurai – trained professional warriors</a:t>
            </a:r>
            <a:endParaRPr lang="en-US" sz="2700" b="1" i="1" dirty="0" smtClean="0">
              <a:solidFill>
                <a:schemeClr val="bg1"/>
              </a:solidFill>
            </a:endParaRP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Only the most powerful samurai receive land</a:t>
            </a: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Most received payment in rice (food)</a:t>
            </a:r>
          </a:p>
          <a:p>
            <a:pPr lvl="1"/>
            <a:r>
              <a:rPr lang="en-US" sz="3000" dirty="0" smtClean="0">
                <a:solidFill>
                  <a:srgbClr val="FFFF00"/>
                </a:solidFill>
              </a:rPr>
              <a:t>Samurai are like knights</a:t>
            </a:r>
          </a:p>
          <a:p>
            <a:pPr lvl="2"/>
            <a:r>
              <a:rPr lang="en-US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Wore armor</a:t>
            </a:r>
          </a:p>
          <a:p>
            <a:pPr lvl="2"/>
            <a:r>
              <a:rPr lang="en-US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Skilled with many weapons</a:t>
            </a:r>
          </a:p>
          <a:p>
            <a:pPr lvl="2"/>
            <a:r>
              <a:rPr lang="en-US" sz="27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Fought on horseback</a:t>
            </a:r>
            <a:endParaRPr lang="en-US" sz="27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219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Japan’s Warrior Society</a:t>
            </a:r>
            <a:endParaRPr lang="en-US" sz="4800" dirty="0"/>
          </a:p>
        </p:txBody>
      </p:sp>
      <p:pic>
        <p:nvPicPr>
          <p:cNvPr id="4" name="Picture 3" descr="359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4495800"/>
            <a:ext cx="26670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Samurai follow </a:t>
            </a:r>
            <a:r>
              <a:rPr lang="en-US" sz="3200" b="1" i="1" dirty="0" smtClean="0">
                <a:solidFill>
                  <a:srgbClr val="FFFF00"/>
                </a:solidFill>
              </a:rPr>
              <a:t>Bushido</a:t>
            </a:r>
            <a:endParaRPr lang="en-US" sz="3200" dirty="0" smtClean="0">
              <a:solidFill>
                <a:schemeClr val="bg1"/>
              </a:solidFill>
            </a:endParaRP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Bushido means “</a:t>
            </a:r>
            <a:r>
              <a:rPr lang="en-US" sz="3000" dirty="0" smtClean="0">
                <a:solidFill>
                  <a:srgbClr val="FFFF00"/>
                </a:solidFill>
              </a:rPr>
              <a:t>the way of the warrior</a:t>
            </a:r>
            <a:r>
              <a:rPr lang="en-US" sz="3000" dirty="0" smtClean="0">
                <a:solidFill>
                  <a:schemeClr val="bg1"/>
                </a:solidFill>
              </a:rPr>
              <a:t>”</a:t>
            </a: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Strict code of ethics:</a:t>
            </a:r>
          </a:p>
          <a:p>
            <a:pPr lvl="2"/>
            <a:r>
              <a:rPr lang="en-US" sz="2700" dirty="0" smtClean="0">
                <a:solidFill>
                  <a:srgbClr val="C00000"/>
                </a:solidFill>
              </a:rPr>
              <a:t>Courageous</a:t>
            </a:r>
          </a:p>
          <a:p>
            <a:pPr lvl="2"/>
            <a:r>
              <a:rPr lang="en-US" sz="2700" dirty="0" smtClean="0">
                <a:solidFill>
                  <a:srgbClr val="C00000"/>
                </a:solidFill>
              </a:rPr>
              <a:t>Honorable</a:t>
            </a:r>
          </a:p>
          <a:p>
            <a:pPr lvl="2"/>
            <a:r>
              <a:rPr lang="en-US" sz="2700" dirty="0" smtClean="0">
                <a:solidFill>
                  <a:srgbClr val="C00000"/>
                </a:solidFill>
              </a:rPr>
              <a:t>Obedient</a:t>
            </a:r>
          </a:p>
          <a:p>
            <a:pPr lvl="2"/>
            <a:r>
              <a:rPr lang="en-US" sz="2700" dirty="0" smtClean="0">
                <a:solidFill>
                  <a:srgbClr val="C00000"/>
                </a:solidFill>
              </a:rPr>
              <a:t>LOYAL</a:t>
            </a: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Samurai must protect lord; those who did not committed </a:t>
            </a:r>
            <a:r>
              <a:rPr lang="en-US" sz="3000" i="1" dirty="0" smtClean="0">
                <a:solidFill>
                  <a:schemeClr val="bg1"/>
                </a:solidFill>
              </a:rPr>
              <a:t>seppuku (ritual suicide)</a:t>
            </a:r>
          </a:p>
          <a:p>
            <a:pPr lvl="1"/>
            <a:r>
              <a:rPr lang="en-US" sz="3000" dirty="0" smtClean="0">
                <a:solidFill>
                  <a:schemeClr val="bg1"/>
                </a:solidFill>
              </a:rPr>
              <a:t>Both men and women of Japan trained as samurai, but only men would go to war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219200"/>
          </a:xfrm>
        </p:spPr>
        <p:txBody>
          <a:bodyPr>
            <a:normAutofit/>
          </a:bodyPr>
          <a:lstStyle/>
          <a:p>
            <a:r>
              <a:rPr lang="en-US" sz="4800" u="sng" dirty="0" smtClean="0">
                <a:solidFill>
                  <a:srgbClr val="C00000"/>
                </a:solidFill>
              </a:rPr>
              <a:t>Samurai – “those who serve”</a:t>
            </a:r>
            <a:endParaRPr lang="en-US" sz="4800" u="sng" dirty="0">
              <a:solidFill>
                <a:srgbClr val="C00000"/>
              </a:solidFill>
            </a:endParaRPr>
          </a:p>
        </p:txBody>
      </p:sp>
      <p:pic>
        <p:nvPicPr>
          <p:cNvPr id="4" name="Picture 3" descr="224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2743200"/>
            <a:ext cx="4489450" cy="1485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304800"/>
            <a:ext cx="8610600" cy="6248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Samurai lived very disciplined lives</a:t>
            </a:r>
          </a:p>
          <a:p>
            <a:pPr lvl="1"/>
            <a:r>
              <a:rPr lang="en-US" sz="3000" dirty="0" smtClean="0"/>
              <a:t>Practiced </a:t>
            </a:r>
            <a:r>
              <a:rPr lang="en-US" sz="3000" b="1" i="1" dirty="0" smtClean="0">
                <a:solidFill>
                  <a:schemeClr val="bg1"/>
                </a:solidFill>
              </a:rPr>
              <a:t>Zen Buddhism</a:t>
            </a:r>
            <a:r>
              <a:rPr lang="en-US" sz="3000" dirty="0" smtClean="0"/>
              <a:t>; a way of focusing the mind through meditation</a:t>
            </a:r>
          </a:p>
          <a:p>
            <a:pPr lvl="1"/>
            <a:r>
              <a:rPr lang="en-US" sz="3000" dirty="0" smtClean="0"/>
              <a:t>Wrote poetry in the form of </a:t>
            </a:r>
            <a:r>
              <a:rPr lang="en-US" sz="3000" b="1" i="1" dirty="0" smtClean="0">
                <a:solidFill>
                  <a:schemeClr val="bg1"/>
                </a:solidFill>
              </a:rPr>
              <a:t>haiku</a:t>
            </a:r>
            <a:endParaRPr lang="en-US" sz="3000" dirty="0" smtClean="0">
              <a:solidFill>
                <a:schemeClr val="bg1"/>
              </a:solidFill>
            </a:endParaRPr>
          </a:p>
          <a:p>
            <a:pPr lvl="2"/>
            <a:r>
              <a:rPr lang="en-US" sz="2700" dirty="0" smtClean="0">
                <a:solidFill>
                  <a:srgbClr val="C00000"/>
                </a:solidFill>
              </a:rPr>
              <a:t>Poem written with 3 lines and 17 syllables (pg 521)</a:t>
            </a:r>
          </a:p>
          <a:p>
            <a:pPr lvl="1"/>
            <a:r>
              <a:rPr lang="en-US" sz="3000" dirty="0" smtClean="0">
                <a:solidFill>
                  <a:schemeClr val="tx1"/>
                </a:solidFill>
              </a:rPr>
              <a:t>Arranged Flowers; performed Tea Ceremonies</a:t>
            </a:r>
            <a:r>
              <a:rPr lang="en-US" sz="3000" dirty="0" smtClean="0">
                <a:solidFill>
                  <a:srgbClr val="C00000"/>
                </a:solidFill>
              </a:rPr>
              <a:t> </a:t>
            </a:r>
            <a:endParaRPr lang="en-US" sz="3000" dirty="0">
              <a:solidFill>
                <a:srgbClr val="C00000"/>
              </a:solidFill>
            </a:endParaRPr>
          </a:p>
        </p:txBody>
      </p:sp>
      <p:pic>
        <p:nvPicPr>
          <p:cNvPr id="4" name="Picture 3" descr="955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429000"/>
            <a:ext cx="3543300" cy="2908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2212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429000"/>
            <a:ext cx="32004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 the 1100s, Japan had no central authority</a:t>
            </a:r>
          </a:p>
          <a:p>
            <a:r>
              <a:rPr lang="en-US" sz="2800" dirty="0" smtClean="0"/>
              <a:t>The emperor had no real power</a:t>
            </a:r>
          </a:p>
          <a:p>
            <a:pPr lvl="1"/>
            <a:r>
              <a:rPr lang="en-US" sz="2800" dirty="0" smtClean="0"/>
              <a:t>Local clan leaders fought for control of Japan</a:t>
            </a:r>
          </a:p>
          <a:p>
            <a:pPr lvl="1"/>
            <a:r>
              <a:rPr lang="en-US" sz="2800" dirty="0" smtClean="0"/>
              <a:t>The most powerful clan leader would be named </a:t>
            </a:r>
            <a:r>
              <a:rPr lang="en-US" sz="2800" b="1" i="1" dirty="0" smtClean="0">
                <a:solidFill>
                  <a:srgbClr val="FFFF00"/>
                </a:solidFill>
              </a:rPr>
              <a:t>shogun (“general”)</a:t>
            </a:r>
          </a:p>
          <a:p>
            <a:pPr lvl="2"/>
            <a:r>
              <a:rPr lang="en-US" sz="2500" b="1" i="1" dirty="0" smtClean="0">
                <a:solidFill>
                  <a:srgbClr val="FFFF00"/>
                </a:solidFill>
              </a:rPr>
              <a:t>Japan’s supreme military leader, ruled for emperor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The shoguns ruled for nearly 700 years</a:t>
            </a:r>
          </a:p>
          <a:p>
            <a:r>
              <a:rPr lang="en-US" sz="3000" dirty="0" smtClean="0"/>
              <a:t>Numerous local </a:t>
            </a:r>
            <a:r>
              <a:rPr lang="en-US" sz="3000" b="1" i="1" dirty="0" smtClean="0">
                <a:solidFill>
                  <a:srgbClr val="FFFF00"/>
                </a:solidFill>
              </a:rPr>
              <a:t>daimyo, powerful warlords who held large estates</a:t>
            </a:r>
            <a:r>
              <a:rPr lang="en-US" sz="3000" dirty="0" smtClean="0"/>
              <a:t>, battled for power</a:t>
            </a:r>
          </a:p>
          <a:p>
            <a:pPr lvl="1"/>
            <a:r>
              <a:rPr lang="en-US" sz="2800" dirty="0" smtClean="0"/>
              <a:t>Used peasants as foot soldiers; samurai on horse</a:t>
            </a:r>
          </a:p>
          <a:p>
            <a:pPr lvl="1"/>
            <a:r>
              <a:rPr lang="en-US" sz="2800" dirty="0" smtClean="0"/>
              <a:t>Built large castles surrounded by walls &amp; water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219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Rise of the Shoguns</a:t>
            </a:r>
            <a:endParaRPr lang="en-US" sz="4800" dirty="0"/>
          </a:p>
        </p:txBody>
      </p:sp>
      <p:pic>
        <p:nvPicPr>
          <p:cNvPr id="4" name="Picture 3" descr="9683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04800"/>
            <a:ext cx="8077200" cy="6324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76400" y="5486400"/>
            <a:ext cx="6114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Matsumoto Castle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5" descr="9234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04800"/>
            <a:ext cx="8077200" cy="6324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33400" y="457200"/>
            <a:ext cx="4631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Himeji Castle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7" descr="osaka-cast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04800"/>
            <a:ext cx="9144000" cy="609004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415508" y="4648200"/>
            <a:ext cx="4396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Osaka Castle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" name="Picture 9" descr="OsakaCast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62600" y="381000"/>
            <a:ext cx="3429000" cy="2286000"/>
          </a:xfrm>
          <a:prstGeom prst="rect">
            <a:avLst/>
          </a:prstGeom>
        </p:spPr>
      </p:pic>
      <p:pic>
        <p:nvPicPr>
          <p:cNvPr id="11" name="Picture 10" descr="osaka-castle-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304800"/>
            <a:ext cx="2593653" cy="3131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7" grpId="0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By 1600, </a:t>
            </a:r>
            <a:r>
              <a:rPr lang="en-US" sz="3200" i="1" dirty="0" smtClean="0">
                <a:solidFill>
                  <a:schemeClr val="bg1"/>
                </a:solidFill>
              </a:rPr>
              <a:t>Tokugawa </a:t>
            </a:r>
            <a:r>
              <a:rPr lang="en-US" sz="3200" i="1" dirty="0" err="1" smtClean="0">
                <a:solidFill>
                  <a:schemeClr val="bg1"/>
                </a:solidFill>
              </a:rPr>
              <a:t>Ieyasu</a:t>
            </a:r>
            <a:r>
              <a:rPr lang="en-US" sz="3200" dirty="0" smtClean="0">
                <a:solidFill>
                  <a:schemeClr val="bg1"/>
                </a:solidFill>
              </a:rPr>
              <a:t> (a powerful daimyo) had gained control of Japan</a:t>
            </a: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Used firearms (introduced by Portuguese) to win decisive victories</a:t>
            </a:r>
          </a:p>
          <a:p>
            <a:pPr lvl="1"/>
            <a:r>
              <a:rPr lang="en-US" sz="2800" dirty="0" smtClean="0">
                <a:solidFill>
                  <a:schemeClr val="bg1"/>
                </a:solidFill>
              </a:rPr>
              <a:t>Most samurai refused to use guns and were easily killed by superior firepower</a:t>
            </a:r>
          </a:p>
          <a:p>
            <a:r>
              <a:rPr lang="en-US" sz="3000" dirty="0" smtClean="0">
                <a:solidFill>
                  <a:schemeClr val="bg1"/>
                </a:solidFill>
              </a:rPr>
              <a:t>Under Tokugawa shoguns, Japan experienced relative peace and stability</a:t>
            </a:r>
          </a:p>
          <a:p>
            <a:pPr lvl="1"/>
            <a:r>
              <a:rPr lang="en-US" sz="2800" dirty="0" smtClean="0">
                <a:solidFill>
                  <a:srgbClr val="C00000"/>
                </a:solidFill>
              </a:rPr>
              <a:t>Agricultural production rose</a:t>
            </a:r>
          </a:p>
          <a:p>
            <a:pPr lvl="1"/>
            <a:r>
              <a:rPr lang="en-US" sz="2800" dirty="0" smtClean="0">
                <a:solidFill>
                  <a:srgbClr val="C00000"/>
                </a:solidFill>
              </a:rPr>
              <a:t>The population and cities grew</a:t>
            </a:r>
          </a:p>
          <a:p>
            <a:pPr lvl="1"/>
            <a:r>
              <a:rPr lang="en-US" sz="2800" dirty="0" smtClean="0">
                <a:solidFill>
                  <a:srgbClr val="C00000"/>
                </a:solidFill>
              </a:rPr>
              <a:t>Economic activity increased</a:t>
            </a:r>
          </a:p>
          <a:p>
            <a:pPr lvl="1"/>
            <a:r>
              <a:rPr lang="en-US" sz="2800" dirty="0" smtClean="0">
                <a:solidFill>
                  <a:srgbClr val="C00000"/>
                </a:solidFill>
              </a:rPr>
              <a:t>“Five Highways” improved trade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219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The Tokugawa </a:t>
            </a:r>
            <a:r>
              <a:rPr lang="en-US" dirty="0" err="1" smtClean="0"/>
              <a:t>Shogunate</a:t>
            </a:r>
            <a:endParaRPr lang="en-US" dirty="0"/>
          </a:p>
        </p:txBody>
      </p:sp>
      <p:pic>
        <p:nvPicPr>
          <p:cNvPr id="4" name="Picture 3" descr="5354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4419600"/>
            <a:ext cx="2590800" cy="2247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-152400"/>
            <a:ext cx="8229600" cy="1219200"/>
          </a:xfrm>
        </p:spPr>
        <p:txBody>
          <a:bodyPr/>
          <a:lstStyle/>
          <a:p>
            <a:r>
              <a:rPr lang="en-US" dirty="0" smtClean="0"/>
              <a:t>Japan’s Strict Feudal Structure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1295400"/>
          <a:ext cx="7086600" cy="4946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5029200"/>
              </a:tblGrid>
              <a:tr h="606425"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  <a:endParaRPr lang="en-US" sz="320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solidFill>
                            <a:schemeClr val="bg1"/>
                          </a:solidFill>
                        </a:rPr>
                        <a:t>Role</a:t>
                      </a:r>
                      <a:endParaRPr lang="en-US" sz="3200" i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Emperor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Figurehead</a:t>
                      </a:r>
                      <a:r>
                        <a:rPr lang="en-US" sz="2000" baseline="0" dirty="0" smtClean="0"/>
                        <a:t> ruler</a:t>
                      </a:r>
                      <a:endParaRPr lang="en-US" sz="2000" dirty="0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Shogun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True</a:t>
                      </a:r>
                      <a:r>
                        <a:rPr lang="en-US" sz="2000" baseline="0" dirty="0" smtClean="0"/>
                        <a:t> ruling power</a:t>
                      </a:r>
                      <a:endParaRPr lang="en-US" sz="2000" dirty="0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Daimyo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Warlord landowners, owed loyalty to shogun</a:t>
                      </a:r>
                      <a:endParaRPr lang="en-US" sz="2000" dirty="0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Samurai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Warriors, served the daimyo</a:t>
                      </a:r>
                      <a:endParaRPr lang="en-US" sz="2000" dirty="0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Peasants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Farmers (80% of Japan’s population)</a:t>
                      </a:r>
                      <a:endParaRPr lang="en-US" sz="2000" dirty="0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Artisans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Made goods like armor and swords</a:t>
                      </a:r>
                      <a:endParaRPr lang="en-US" sz="2000" dirty="0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Merchants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Sold goods, not honored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 rot="5400000">
            <a:off x="1104900" y="2324100"/>
            <a:ext cx="914400" cy="6858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V="1">
            <a:off x="1219200" y="2895600"/>
            <a:ext cx="91440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1219200" y="3124200"/>
            <a:ext cx="838200" cy="3048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1219200" y="3124200"/>
            <a:ext cx="838200" cy="7620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52400" y="2667000"/>
            <a:ext cx="1295400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Warrior Class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Prosperity brings contact and trade with the West</a:t>
            </a:r>
          </a:p>
          <a:p>
            <a:pPr lvl="1"/>
            <a:r>
              <a:rPr lang="en-US" sz="3000" dirty="0" smtClean="0">
                <a:solidFill>
                  <a:srgbClr val="C00000"/>
                </a:solidFill>
              </a:rPr>
              <a:t>European traders bring new ideas and technologies</a:t>
            </a:r>
          </a:p>
          <a:p>
            <a:pPr lvl="1"/>
            <a:r>
              <a:rPr lang="en-US" sz="3000" dirty="0" smtClean="0">
                <a:solidFill>
                  <a:srgbClr val="C00000"/>
                </a:solidFill>
              </a:rPr>
              <a:t>Christian missionaries change Japanese society</a:t>
            </a:r>
          </a:p>
          <a:p>
            <a:pPr lvl="2"/>
            <a:r>
              <a:rPr lang="en-US" sz="2700" dirty="0" smtClean="0"/>
              <a:t>Japanese become Christians; samurai chant Christian prayers in battle</a:t>
            </a:r>
          </a:p>
          <a:p>
            <a:pPr lvl="1"/>
            <a:r>
              <a:rPr lang="en-US" sz="3000" dirty="0" smtClean="0">
                <a:solidFill>
                  <a:srgbClr val="C00000"/>
                </a:solidFill>
              </a:rPr>
              <a:t>The Shogun began persecuting Christians and killing missionaries</a:t>
            </a:r>
          </a:p>
          <a:p>
            <a:pPr lvl="1"/>
            <a:r>
              <a:rPr lang="en-US" sz="3000" dirty="0" smtClean="0">
                <a:solidFill>
                  <a:srgbClr val="C00000"/>
                </a:solidFill>
              </a:rPr>
              <a:t>By 1615, shoguns cut off trade with all Europeans except the Dutch; lasts 200 years</a:t>
            </a:r>
            <a:endParaRPr lang="en-US" sz="3000" dirty="0">
              <a:solidFill>
                <a:srgbClr val="C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219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Relations with the West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1500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3200" dirty="0" smtClean="0"/>
              <a:t>Cities become centers of culture</a:t>
            </a:r>
          </a:p>
          <a:p>
            <a:pPr lvl="1"/>
            <a:r>
              <a:rPr lang="en-US" sz="3000" dirty="0" smtClean="0">
                <a:solidFill>
                  <a:srgbClr val="0070C0"/>
                </a:solidFill>
              </a:rPr>
              <a:t>Art</a:t>
            </a:r>
            <a:r>
              <a:rPr lang="en-US" sz="3000" dirty="0" smtClean="0"/>
              <a:t> – colorful woodblocks depicting scenes 	       of city life </a:t>
            </a:r>
          </a:p>
          <a:p>
            <a:pPr lvl="1"/>
            <a:r>
              <a:rPr lang="en-US" sz="3000" dirty="0" smtClean="0">
                <a:solidFill>
                  <a:srgbClr val="0070C0"/>
                </a:solidFill>
              </a:rPr>
              <a:t>Literature</a:t>
            </a:r>
            <a:r>
              <a:rPr lang="en-US" sz="3000" dirty="0" smtClean="0"/>
              <a:t> – realistic stories and haiku poems</a:t>
            </a:r>
          </a:p>
          <a:p>
            <a:pPr lvl="1"/>
            <a:r>
              <a:rPr lang="en-US" sz="3000" dirty="0" smtClean="0">
                <a:solidFill>
                  <a:srgbClr val="0070C0"/>
                </a:solidFill>
              </a:rPr>
              <a:t>Theater</a:t>
            </a:r>
            <a:r>
              <a:rPr lang="en-US" sz="3000" dirty="0" smtClean="0"/>
              <a:t> </a:t>
            </a:r>
          </a:p>
          <a:p>
            <a:pPr lvl="2"/>
            <a:r>
              <a:rPr lang="en-US" sz="2800" b="1" i="1" dirty="0" smtClean="0"/>
              <a:t>Noh drama  </a:t>
            </a:r>
            <a:r>
              <a:rPr lang="en-US" sz="2800" dirty="0" smtClean="0"/>
              <a:t>was slow moving; told stories using masks, stylized dance, and music</a:t>
            </a:r>
          </a:p>
          <a:p>
            <a:pPr lvl="2"/>
            <a:r>
              <a:rPr lang="en-US" sz="2800" dirty="0" smtClean="0">
                <a:solidFill>
                  <a:schemeClr val="bg1"/>
                </a:solidFill>
              </a:rPr>
              <a:t>Kabuki – combine dance, song, music, dialogue, and pantomime with elaborate costumes and make-up</a:t>
            </a:r>
          </a:p>
          <a:p>
            <a:pPr lvl="3"/>
            <a:r>
              <a:rPr lang="en-US" sz="2600" dirty="0" smtClean="0">
                <a:solidFill>
                  <a:schemeClr val="bg1"/>
                </a:solidFill>
              </a:rPr>
              <a:t>Told stories of everyday life and historic events</a:t>
            </a:r>
          </a:p>
          <a:p>
            <a:pPr lvl="3"/>
            <a:r>
              <a:rPr lang="en-US" sz="2600" dirty="0" smtClean="0">
                <a:solidFill>
                  <a:schemeClr val="bg1"/>
                </a:solidFill>
              </a:rPr>
              <a:t>Women are banned; men play all roles</a:t>
            </a: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21920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70C0"/>
                </a:solidFill>
              </a:rPr>
              <a:t>Feudal Culture</a:t>
            </a:r>
            <a:endParaRPr lang="en-US" sz="4400" dirty="0">
              <a:solidFill>
                <a:srgbClr val="0070C0"/>
              </a:solidFill>
            </a:endParaRPr>
          </a:p>
        </p:txBody>
      </p:sp>
      <p:pic>
        <p:nvPicPr>
          <p:cNvPr id="1027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838200"/>
            <a:ext cx="5728607" cy="5132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295400" y="4876800"/>
            <a:ext cx="6123728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Kabuki – click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pic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!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381</TotalTime>
  <Words>455</Words>
  <Application>Microsoft Office PowerPoint</Application>
  <PresentationFormat>On-screen Show (4:3)</PresentationFormat>
  <Paragraphs>85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Medieval Japan</vt:lpstr>
      <vt:lpstr>Japan’s Warrior Society</vt:lpstr>
      <vt:lpstr>Samurai – “those who serve”</vt:lpstr>
      <vt:lpstr>Slide 4</vt:lpstr>
      <vt:lpstr>Rise of the Shoguns</vt:lpstr>
      <vt:lpstr>The Tokugawa Shogunate</vt:lpstr>
      <vt:lpstr>Japan’s Strict Feudal Structure</vt:lpstr>
      <vt:lpstr>Relations with the West</vt:lpstr>
      <vt:lpstr>Feudal Culture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Medieval Japan</dc:title>
  <dc:creator>Seth</dc:creator>
  <cp:lastModifiedBy>admin</cp:lastModifiedBy>
  <cp:revision>45</cp:revision>
  <dcterms:created xsi:type="dcterms:W3CDTF">2010-05-04T22:34:57Z</dcterms:created>
  <dcterms:modified xsi:type="dcterms:W3CDTF">2011-01-26T16:32:16Z</dcterms:modified>
</cp:coreProperties>
</file>